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7053263" cy="9309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348" y="215902"/>
            <a:ext cx="994688" cy="103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75555" y="215901"/>
            <a:ext cx="7392789" cy="850900"/>
          </a:xfrm>
          <a:prstGeom prst="round2Diag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4800" i="1" dirty="0" smtClean="0">
                <a:effectLst/>
                <a:latin typeface="Times New Roman"/>
                <a:ea typeface="Gill Sans MT"/>
                <a:cs typeface="Times New Roman"/>
              </a:rPr>
              <a:t>AKCIJA</a:t>
            </a:r>
            <a:r>
              <a:rPr lang="lt-LT" sz="4800" i="1" dirty="0" smtClean="0">
                <a:effectLst/>
                <a:latin typeface="Times New Roman"/>
                <a:ea typeface="Gill Sans MT"/>
                <a:cs typeface="Times New Roman"/>
              </a:rPr>
              <a:t> „</a:t>
            </a:r>
            <a:r>
              <a:rPr lang="en-US" sz="4800" i="1" dirty="0" smtClean="0">
                <a:effectLst/>
                <a:latin typeface="Times New Roman"/>
                <a:ea typeface="Gill Sans MT"/>
                <a:cs typeface="Times New Roman"/>
              </a:rPr>
              <a:t>EURO</a:t>
            </a:r>
            <a:r>
              <a:rPr lang="lt-LT" sz="4800" i="1" dirty="0" smtClean="0">
                <a:effectLst/>
                <a:latin typeface="Times New Roman"/>
                <a:ea typeface="Gill Sans MT"/>
                <a:cs typeface="Times New Roman"/>
              </a:rPr>
              <a:t>“komfortui</a:t>
            </a:r>
            <a:endParaRPr lang="lt-LT" sz="1100" dirty="0">
              <a:effectLst/>
              <a:ea typeface="Gill Sans MT"/>
              <a:cs typeface="Times New Roman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75556" y="5805264"/>
            <a:ext cx="8727480" cy="823501"/>
          </a:xfrm>
          <a:prstGeom prst="round2Diag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lt-LT" sz="5400" b="1" i="1" dirty="0" smtClean="0">
                <a:solidFill>
                  <a:srgbClr val="FF0000"/>
                </a:solidFill>
                <a:effectLst/>
                <a:latin typeface="Times New Roman"/>
                <a:ea typeface="Gill Sans MT"/>
                <a:cs typeface="Times New Roman"/>
              </a:rPr>
              <a:t>Kaina </a:t>
            </a:r>
            <a:r>
              <a:rPr lang="lt-LT" sz="5400" b="1" i="1" dirty="0">
                <a:solidFill>
                  <a:srgbClr val="FF0000"/>
                </a:solidFill>
                <a:latin typeface="Times New Roman"/>
                <a:ea typeface="Gill Sans MT"/>
                <a:cs typeface="Times New Roman"/>
              </a:rPr>
              <a:t>5</a:t>
            </a:r>
            <a:r>
              <a:rPr lang="lt-LT" sz="5400" b="1" i="1" dirty="0" smtClean="0">
                <a:solidFill>
                  <a:srgbClr val="FF0000"/>
                </a:solidFill>
                <a:latin typeface="Times New Roman"/>
                <a:ea typeface="Gill Sans MT"/>
                <a:cs typeface="Times New Roman"/>
              </a:rPr>
              <a:t>500 </a:t>
            </a:r>
            <a:r>
              <a:rPr lang="en-US" sz="5400" b="1" i="1" dirty="0" smtClean="0">
                <a:solidFill>
                  <a:srgbClr val="FF0000"/>
                </a:solidFill>
                <a:effectLst/>
                <a:latin typeface="Times New Roman"/>
                <a:ea typeface="Gill Sans MT"/>
                <a:cs typeface="Times New Roman"/>
              </a:rPr>
              <a:t>Lt</a:t>
            </a:r>
            <a:endParaRPr lang="lt-LT" sz="1200" b="1" dirty="0">
              <a:solidFill>
                <a:srgbClr val="FF0000"/>
              </a:solidFill>
              <a:effectLst/>
              <a:ea typeface="Gill Sans MT"/>
              <a:cs typeface="Times New Roman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81754" y="1717958"/>
            <a:ext cx="87274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 smtClean="0">
                <a:solidFill>
                  <a:srgbClr val="FF0000"/>
                </a:solidFill>
                <a:latin typeface="Bookman Old Style" pitchFamily="18" charset="0"/>
                <a:ea typeface="Gill Sans MT"/>
                <a:cs typeface="Times New Roman" pitchFamily="18" charset="0"/>
              </a:rPr>
              <a:t> MODERNIZAVIMAS  </a:t>
            </a:r>
            <a:r>
              <a:rPr lang="lt-LT" sz="2000" b="1" i="1" dirty="0" smtClean="0">
                <a:solidFill>
                  <a:srgbClr val="FF0000"/>
                </a:solidFill>
                <a:latin typeface="Bookman Old Style" pitchFamily="18" charset="0"/>
                <a:ea typeface="Gill Sans MT"/>
                <a:cs typeface="Times New Roman" pitchFamily="18" charset="0"/>
              </a:rPr>
              <a:t>KIETO KURO</a:t>
            </a:r>
            <a:r>
              <a:rPr lang="en-US" sz="2000" b="1" i="1" dirty="0" smtClean="0">
                <a:solidFill>
                  <a:srgbClr val="FF0000"/>
                </a:solidFill>
                <a:latin typeface="Bookman Old Style" pitchFamily="18" charset="0"/>
                <a:ea typeface="Gill Sans MT"/>
                <a:cs typeface="Times New Roman" pitchFamily="18" charset="0"/>
              </a:rPr>
              <a:t> KATILO</a:t>
            </a:r>
            <a:r>
              <a:rPr lang="lt-LT" sz="2000" b="1" i="1" dirty="0" smtClean="0">
                <a:solidFill>
                  <a:srgbClr val="FF0000"/>
                </a:solidFill>
                <a:latin typeface="Bookman Old Style" pitchFamily="18" charset="0"/>
                <a:ea typeface="Gill Sans MT"/>
                <a:cs typeface="Times New Roman" pitchFamily="18" charset="0"/>
              </a:rPr>
              <a:t> Į GRANULINĮ</a:t>
            </a:r>
            <a:endParaRPr kumimoji="0" lang="lt-LT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44766" y="2321797"/>
            <a:ext cx="5832617" cy="320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lt-LT" sz="2400" b="1" i="1" dirty="0" smtClean="0">
                <a:latin typeface="Bookman Old Style" pitchFamily="18" charset="0"/>
                <a:ea typeface="Gill Sans MT"/>
                <a:cs typeface="Times New Roman" pitchFamily="18" charset="0"/>
              </a:rPr>
              <a:t>Apra</a:t>
            </a:r>
            <a:r>
              <a:rPr lang="lt-LT" sz="2400" b="1" i="1" dirty="0" smtClean="0">
                <a:latin typeface="Gill Sans MT"/>
                <a:ea typeface="Gill Sans MT"/>
                <a:cs typeface="Times New Roman" pitchFamily="18" charset="0"/>
              </a:rPr>
              <a:t>š</a:t>
            </a:r>
            <a:r>
              <a:rPr lang="lt-LT" sz="2400" b="1" i="1" dirty="0" smtClean="0">
                <a:latin typeface="Bookman Old Style" pitchFamily="18" charset="0"/>
                <a:ea typeface="Gill Sans MT"/>
                <a:cs typeface="Times New Roman" pitchFamily="18" charset="0"/>
              </a:rPr>
              <a:t>ymas:</a:t>
            </a:r>
            <a:endParaRPr lang="lt-LT" sz="2400" i="1" dirty="0" smtClean="0">
              <a:latin typeface="Bookman Old Style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smtClean="0">
                <a:latin typeface="Bookman Old Style" pitchFamily="18" charset="0"/>
              </a:rPr>
              <a:t>K</a:t>
            </a:r>
            <a:r>
              <a:rPr lang="lt-LT" sz="2000" i="1" dirty="0" smtClean="0">
                <a:latin typeface="Bookman Old Style" pitchFamily="18" charset="0"/>
              </a:rPr>
              <a:t>atilo durelių pritaikymas granuliniam degikliui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err="1" smtClean="0">
                <a:latin typeface="Bookman Old Style" pitchFamily="18" charset="0"/>
              </a:rPr>
              <a:t>Cinkuotos</a:t>
            </a:r>
            <a:r>
              <a:rPr lang="en-US" sz="2000" i="1" dirty="0" smtClean="0">
                <a:latin typeface="Bookman Old Style" pitchFamily="18" charset="0"/>
              </a:rPr>
              <a:t> </a:t>
            </a:r>
            <a:r>
              <a:rPr lang="en-US" sz="2000" i="1" dirty="0" err="1" smtClean="0">
                <a:latin typeface="Bookman Old Style" pitchFamily="18" charset="0"/>
              </a:rPr>
              <a:t>skardos</a:t>
            </a:r>
            <a:r>
              <a:rPr lang="lt-LT" sz="2000" i="1" dirty="0">
                <a:latin typeface="Bookman Old Style" pitchFamily="18" charset="0"/>
              </a:rPr>
              <a:t> </a:t>
            </a:r>
            <a:r>
              <a:rPr lang="en-US" sz="2000" i="1" dirty="0" smtClean="0">
                <a:latin typeface="Bookman Old Style" pitchFamily="18" charset="0"/>
              </a:rPr>
              <a:t>t</a:t>
            </a:r>
            <a:r>
              <a:rPr lang="lt-LT" sz="2000" i="1" dirty="0" smtClean="0">
                <a:latin typeface="Bookman Old Style" pitchFamily="18" charset="0"/>
              </a:rPr>
              <a:t>alpa granulėm</a:t>
            </a:r>
            <a:r>
              <a:rPr lang="en-US" sz="2000" i="1" dirty="0" smtClean="0">
                <a:latin typeface="Bookman Old Style" pitchFamily="18" charset="0"/>
              </a:rPr>
              <a:t>s 420</a:t>
            </a:r>
            <a:r>
              <a:rPr lang="lt-LT" sz="2000" i="1" dirty="0" smtClean="0">
                <a:latin typeface="Bookman Old Style" pitchFamily="18" charset="0"/>
              </a:rPr>
              <a:t>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000" i="1" dirty="0" smtClean="0">
                <a:latin typeface="Bookman Old Style" pitchFamily="18" charset="0"/>
              </a:rPr>
              <a:t>Granulių padavimo sraigtas su varikliu</a:t>
            </a:r>
            <a:endParaRPr lang="en-US" sz="2000" i="1" dirty="0" smtClean="0">
              <a:latin typeface="Bookman Old Style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000" i="1" dirty="0" smtClean="0">
                <a:latin typeface="Bookman Old Style" pitchFamily="18" charset="0"/>
              </a:rPr>
              <a:t>Granulių degiklis 13,7-34,1kW su automatika</a:t>
            </a:r>
            <a:r>
              <a:rPr lang="en-US" sz="2000" i="1" dirty="0" smtClean="0">
                <a:latin typeface="Bookman Old Style" pitchFamily="18" charset="0"/>
              </a:rPr>
              <a:t> “FERRROLI” SUNP7</a:t>
            </a:r>
            <a:endParaRPr lang="lt-LT" sz="2000" i="1" dirty="0">
              <a:latin typeface="Bookman Old Style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 err="1" smtClean="0">
                <a:latin typeface="Bookman Old Style" pitchFamily="18" charset="0"/>
              </a:rPr>
              <a:t>Laidinis</a:t>
            </a:r>
            <a:r>
              <a:rPr lang="en-US" sz="2000" i="1" dirty="0" smtClean="0">
                <a:latin typeface="Bookman Old Style" pitchFamily="18" charset="0"/>
              </a:rPr>
              <a:t>  p</a:t>
            </a:r>
            <a:r>
              <a:rPr lang="lt-LT" sz="2000" i="1" dirty="0" smtClean="0">
                <a:latin typeface="Bookman Old Style" pitchFamily="18" charset="0"/>
              </a:rPr>
              <a:t>atalpos termostatas</a:t>
            </a:r>
            <a:r>
              <a:rPr lang="en-US" sz="2000" i="1" dirty="0" smtClean="0">
                <a:latin typeface="Bookman Old Style" pitchFamily="18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lt-LT" sz="2000" i="1" dirty="0" smtClean="0">
                <a:latin typeface="Bookman Old Style" pitchFamily="18" charset="0"/>
              </a:rPr>
              <a:t>Montavimas, paleidimo-derinimo darbai</a:t>
            </a:r>
          </a:p>
          <a:p>
            <a:endParaRPr lang="lt-LT" i="1" dirty="0">
              <a:latin typeface="Bookman Old Style" pitchFamily="18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152401" y="8821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028" y="4306636"/>
            <a:ext cx="1514396" cy="11055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24" y="3516072"/>
            <a:ext cx="1515624" cy="2006601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028" y="2938656"/>
            <a:ext cx="947936" cy="829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1" t="28170" r="6284"/>
          <a:stretch/>
        </p:blipFill>
        <p:spPr bwMode="auto">
          <a:xfrm>
            <a:off x="7308304" y="2607111"/>
            <a:ext cx="1400088" cy="1019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7"/>
          <a:srcRect l="66649" t="14567" r="18335" b="76286"/>
          <a:stretch/>
        </p:blipFill>
        <p:spPr>
          <a:xfrm>
            <a:off x="209176" y="18061374"/>
            <a:ext cx="2269828" cy="7773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327125" y="1206658"/>
            <a:ext cx="872748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t-LT" sz="4000" b="1" i="1" dirty="0" smtClean="0">
                <a:solidFill>
                  <a:srgbClr val="FF0000"/>
                </a:solidFill>
                <a:latin typeface="Bookman Old Style" pitchFamily="18" charset="0"/>
                <a:ea typeface="Gill Sans MT"/>
                <a:cs typeface="Times New Roman" pitchFamily="18" charset="0"/>
              </a:rPr>
              <a:t>AŠ NE PEČKUR</a:t>
            </a:r>
            <a:r>
              <a:rPr lang="en-US" sz="4000" b="1" i="1" dirty="0" smtClean="0">
                <a:solidFill>
                  <a:srgbClr val="FF0000"/>
                </a:solidFill>
                <a:latin typeface="Bookman Old Style" pitchFamily="18" charset="0"/>
                <a:ea typeface="Gill Sans MT"/>
                <a:cs typeface="Times New Roman" pitchFamily="18" charset="0"/>
              </a:rPr>
              <a:t>Y</a:t>
            </a:r>
            <a:r>
              <a:rPr lang="lt-LT" sz="4000" b="1" i="1" dirty="0" smtClean="0">
                <a:solidFill>
                  <a:srgbClr val="FF0000"/>
                </a:solidFill>
                <a:latin typeface="Bookman Old Style" pitchFamily="18" charset="0"/>
                <a:ea typeface="Gill Sans MT"/>
                <a:cs typeface="Times New Roman" pitchFamily="18" charset="0"/>
              </a:rPr>
              <a:t>S</a:t>
            </a:r>
            <a:r>
              <a:rPr lang="en-US" sz="4000" b="1" i="1" dirty="0" smtClean="0">
                <a:solidFill>
                  <a:srgbClr val="FF0000"/>
                </a:solidFill>
                <a:latin typeface="Bookman Old Style" pitchFamily="18" charset="0"/>
                <a:ea typeface="Gill Sans MT"/>
                <a:cs typeface="Times New Roman" pitchFamily="18" charset="0"/>
              </a:rPr>
              <a:t>!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88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348" y="215902"/>
            <a:ext cx="994688" cy="1035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75555" y="215901"/>
            <a:ext cx="7392789" cy="850900"/>
          </a:xfrm>
          <a:prstGeom prst="round2Diag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4800" i="1" dirty="0" smtClean="0">
                <a:effectLst/>
                <a:latin typeface="Times New Roman"/>
                <a:ea typeface="Gill Sans MT"/>
                <a:cs typeface="Times New Roman"/>
              </a:rPr>
              <a:t>AKCIJA</a:t>
            </a:r>
            <a:r>
              <a:rPr lang="lt-LT" sz="4800" i="1" dirty="0" smtClean="0">
                <a:effectLst/>
                <a:latin typeface="Times New Roman"/>
                <a:ea typeface="Gill Sans MT"/>
                <a:cs typeface="Times New Roman"/>
              </a:rPr>
              <a:t> „</a:t>
            </a:r>
            <a:r>
              <a:rPr lang="en-US" sz="4800" i="1" dirty="0" smtClean="0">
                <a:effectLst/>
                <a:latin typeface="Times New Roman"/>
                <a:ea typeface="Gill Sans MT"/>
                <a:cs typeface="Times New Roman"/>
              </a:rPr>
              <a:t>EURO</a:t>
            </a:r>
            <a:r>
              <a:rPr lang="lt-LT" sz="4800" i="1" dirty="0" smtClean="0">
                <a:effectLst/>
                <a:latin typeface="Times New Roman"/>
                <a:ea typeface="Gill Sans MT"/>
                <a:cs typeface="Times New Roman"/>
              </a:rPr>
              <a:t>“komfortui</a:t>
            </a:r>
            <a:endParaRPr lang="lt-LT" sz="1100" dirty="0">
              <a:effectLst/>
              <a:ea typeface="Gill Sans MT"/>
              <a:cs typeface="Times New Roman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915816" y="5728875"/>
            <a:ext cx="6087219" cy="940485"/>
          </a:xfrm>
          <a:prstGeom prst="round2Diag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lt-LT" sz="5400" b="1" i="1" dirty="0" smtClean="0">
                <a:solidFill>
                  <a:srgbClr val="FF0000"/>
                </a:solidFill>
                <a:effectLst/>
                <a:latin typeface="Times New Roman"/>
                <a:ea typeface="Gill Sans MT"/>
                <a:cs typeface="Times New Roman"/>
              </a:rPr>
              <a:t>Kaina </a:t>
            </a:r>
            <a:r>
              <a:rPr lang="lt-LT" sz="5400" b="1" i="1" dirty="0">
                <a:solidFill>
                  <a:srgbClr val="FF0000"/>
                </a:solidFill>
                <a:latin typeface="Times New Roman"/>
                <a:ea typeface="Gill Sans MT"/>
                <a:cs typeface="Times New Roman"/>
              </a:rPr>
              <a:t>5</a:t>
            </a:r>
            <a:r>
              <a:rPr lang="lt-LT" sz="5400" b="1" i="1" dirty="0" smtClean="0">
                <a:solidFill>
                  <a:srgbClr val="FF0000"/>
                </a:solidFill>
                <a:latin typeface="Times New Roman"/>
                <a:ea typeface="Gill Sans MT"/>
                <a:cs typeface="Times New Roman"/>
              </a:rPr>
              <a:t>500 </a:t>
            </a:r>
            <a:r>
              <a:rPr lang="en-US" sz="5400" b="1" i="1" dirty="0" smtClean="0">
                <a:solidFill>
                  <a:srgbClr val="FF0000"/>
                </a:solidFill>
                <a:effectLst/>
                <a:latin typeface="Times New Roman"/>
                <a:ea typeface="Gill Sans MT"/>
                <a:cs typeface="Times New Roman"/>
              </a:rPr>
              <a:t>Lt</a:t>
            </a:r>
            <a:endParaRPr lang="lt-LT" sz="1200" b="1" dirty="0">
              <a:solidFill>
                <a:srgbClr val="FF0000"/>
              </a:solidFill>
              <a:effectLst/>
              <a:ea typeface="Gill Sans MT"/>
              <a:cs typeface="Times New Roman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81754" y="1717958"/>
            <a:ext cx="87274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 smtClean="0">
                <a:solidFill>
                  <a:srgbClr val="FF0000"/>
                </a:solidFill>
                <a:latin typeface="Bookman Old Style" pitchFamily="18" charset="0"/>
                <a:ea typeface="Gill Sans MT"/>
                <a:cs typeface="Times New Roman" pitchFamily="18" charset="0"/>
              </a:rPr>
              <a:t> MODERNIZAVIMAS  </a:t>
            </a:r>
            <a:r>
              <a:rPr lang="lt-LT" sz="2000" b="1" i="1" dirty="0" smtClean="0">
                <a:solidFill>
                  <a:srgbClr val="FF0000"/>
                </a:solidFill>
                <a:latin typeface="Bookman Old Style" pitchFamily="18" charset="0"/>
                <a:ea typeface="Gill Sans MT"/>
                <a:cs typeface="Times New Roman" pitchFamily="18" charset="0"/>
              </a:rPr>
              <a:t>KIETO KURO</a:t>
            </a:r>
            <a:r>
              <a:rPr lang="en-US" sz="2000" b="1" i="1" dirty="0" smtClean="0">
                <a:solidFill>
                  <a:srgbClr val="FF0000"/>
                </a:solidFill>
                <a:latin typeface="Bookman Old Style" pitchFamily="18" charset="0"/>
                <a:ea typeface="Gill Sans MT"/>
                <a:cs typeface="Times New Roman" pitchFamily="18" charset="0"/>
              </a:rPr>
              <a:t> KATILO</a:t>
            </a:r>
            <a:r>
              <a:rPr lang="lt-LT" sz="2000" b="1" i="1" dirty="0" smtClean="0">
                <a:solidFill>
                  <a:srgbClr val="FF0000"/>
                </a:solidFill>
                <a:latin typeface="Bookman Old Style" pitchFamily="18" charset="0"/>
                <a:ea typeface="Gill Sans MT"/>
                <a:cs typeface="Times New Roman" pitchFamily="18" charset="0"/>
              </a:rPr>
              <a:t> Į GRANULINĮ</a:t>
            </a:r>
            <a:endParaRPr kumimoji="0" lang="lt-LT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48352" y="2302736"/>
            <a:ext cx="5832617" cy="3200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lt-LT" sz="2400" b="1" i="1" dirty="0" smtClean="0">
                <a:latin typeface="Bookman Old Style" pitchFamily="18" charset="0"/>
                <a:ea typeface="Gill Sans MT"/>
                <a:cs typeface="Times New Roman" pitchFamily="18" charset="0"/>
              </a:rPr>
              <a:t>Apra</a:t>
            </a:r>
            <a:r>
              <a:rPr lang="lt-LT" sz="2400" b="1" i="1" dirty="0" smtClean="0">
                <a:latin typeface="Gill Sans MT"/>
                <a:ea typeface="Gill Sans MT"/>
                <a:cs typeface="Times New Roman" pitchFamily="18" charset="0"/>
              </a:rPr>
              <a:t>š</a:t>
            </a:r>
            <a:r>
              <a:rPr lang="lt-LT" sz="2400" b="1" i="1" dirty="0" smtClean="0">
                <a:latin typeface="Bookman Old Style" pitchFamily="18" charset="0"/>
                <a:ea typeface="Gill Sans MT"/>
                <a:cs typeface="Times New Roman" pitchFamily="18" charset="0"/>
              </a:rPr>
              <a:t>ymas:</a:t>
            </a:r>
            <a:endParaRPr lang="lt-LT" sz="2400" i="1" dirty="0" smtClean="0">
              <a:latin typeface="Bookman Old Style" pitchFamily="18" charset="0"/>
            </a:endParaRPr>
          </a:p>
          <a:p>
            <a:r>
              <a:rPr lang="en-US" sz="2000" i="1" dirty="0" smtClean="0">
                <a:latin typeface="Bookman Old Style" pitchFamily="18" charset="0"/>
              </a:rPr>
              <a:t>K</a:t>
            </a:r>
            <a:r>
              <a:rPr lang="lt-LT" sz="2000" i="1" dirty="0" smtClean="0">
                <a:latin typeface="Bookman Old Style" pitchFamily="18" charset="0"/>
              </a:rPr>
              <a:t>atilo durelių pritaikymas granuliniam degikliui</a:t>
            </a:r>
          </a:p>
          <a:p>
            <a:r>
              <a:rPr lang="en-US" sz="2000" i="1" dirty="0" err="1" smtClean="0">
                <a:latin typeface="Bookman Old Style" pitchFamily="18" charset="0"/>
              </a:rPr>
              <a:t>Cinkuotos</a:t>
            </a:r>
            <a:r>
              <a:rPr lang="en-US" sz="2000" i="1" dirty="0" smtClean="0">
                <a:latin typeface="Bookman Old Style" pitchFamily="18" charset="0"/>
              </a:rPr>
              <a:t> </a:t>
            </a:r>
            <a:r>
              <a:rPr lang="en-US" sz="2000" i="1" dirty="0" err="1" smtClean="0">
                <a:latin typeface="Bookman Old Style" pitchFamily="18" charset="0"/>
              </a:rPr>
              <a:t>skardos</a:t>
            </a:r>
            <a:r>
              <a:rPr lang="lt-LT" sz="2000" i="1" dirty="0">
                <a:latin typeface="Bookman Old Style" pitchFamily="18" charset="0"/>
              </a:rPr>
              <a:t> </a:t>
            </a:r>
            <a:r>
              <a:rPr lang="en-US" sz="2000" i="1" dirty="0" smtClean="0">
                <a:latin typeface="Bookman Old Style" pitchFamily="18" charset="0"/>
              </a:rPr>
              <a:t>t</a:t>
            </a:r>
            <a:r>
              <a:rPr lang="lt-LT" sz="2000" i="1" dirty="0" smtClean="0">
                <a:latin typeface="Bookman Old Style" pitchFamily="18" charset="0"/>
              </a:rPr>
              <a:t>alpa granulėm</a:t>
            </a:r>
            <a:r>
              <a:rPr lang="en-US" sz="2000" i="1" dirty="0" smtClean="0">
                <a:latin typeface="Bookman Old Style" pitchFamily="18" charset="0"/>
              </a:rPr>
              <a:t>s 420</a:t>
            </a:r>
            <a:r>
              <a:rPr lang="lt-LT" sz="2000" i="1" dirty="0" smtClean="0">
                <a:latin typeface="Bookman Old Style" pitchFamily="18" charset="0"/>
              </a:rPr>
              <a:t>l.</a:t>
            </a:r>
          </a:p>
          <a:p>
            <a:r>
              <a:rPr lang="lt-LT" sz="2000" i="1" dirty="0" smtClean="0">
                <a:latin typeface="Bookman Old Style" pitchFamily="18" charset="0"/>
              </a:rPr>
              <a:t>Granulių padavimo sraigtas su varikliu</a:t>
            </a:r>
            <a:endParaRPr lang="en-US" sz="2000" i="1" dirty="0" smtClean="0">
              <a:latin typeface="Bookman Old Style" pitchFamily="18" charset="0"/>
            </a:endParaRPr>
          </a:p>
          <a:p>
            <a:r>
              <a:rPr lang="lt-LT" sz="2000" i="1" dirty="0" smtClean="0">
                <a:latin typeface="Bookman Old Style" pitchFamily="18" charset="0"/>
              </a:rPr>
              <a:t>Granulių degiklis 13,7-34,1kW su automatika</a:t>
            </a:r>
            <a:r>
              <a:rPr lang="en-US" sz="2000" i="1" dirty="0" smtClean="0">
                <a:latin typeface="Bookman Old Style" pitchFamily="18" charset="0"/>
              </a:rPr>
              <a:t> “FERRROLI” SUNP7</a:t>
            </a:r>
            <a:endParaRPr lang="lt-LT" sz="2000" i="1" dirty="0">
              <a:latin typeface="Bookman Old Style" pitchFamily="18" charset="0"/>
            </a:endParaRPr>
          </a:p>
          <a:p>
            <a:r>
              <a:rPr lang="en-US" sz="2000" i="1" dirty="0" err="1" smtClean="0">
                <a:latin typeface="Bookman Old Style" pitchFamily="18" charset="0"/>
              </a:rPr>
              <a:t>Laidinis</a:t>
            </a:r>
            <a:r>
              <a:rPr lang="en-US" sz="2000" i="1" dirty="0" smtClean="0">
                <a:latin typeface="Bookman Old Style" pitchFamily="18" charset="0"/>
              </a:rPr>
              <a:t>  p</a:t>
            </a:r>
            <a:r>
              <a:rPr lang="lt-LT" sz="2000" i="1" dirty="0" smtClean="0">
                <a:latin typeface="Bookman Old Style" pitchFamily="18" charset="0"/>
              </a:rPr>
              <a:t>atalpos termostatas</a:t>
            </a:r>
            <a:r>
              <a:rPr lang="en-US" sz="2000" i="1" dirty="0" smtClean="0">
                <a:latin typeface="Bookman Old Style" pitchFamily="18" charset="0"/>
              </a:rPr>
              <a:t> </a:t>
            </a:r>
          </a:p>
          <a:p>
            <a:r>
              <a:rPr lang="lt-LT" sz="2000" i="1" dirty="0" smtClean="0">
                <a:latin typeface="Bookman Old Style" pitchFamily="18" charset="0"/>
              </a:rPr>
              <a:t>Montavimas, paleidimo-derinimo darbai</a:t>
            </a:r>
          </a:p>
          <a:p>
            <a:endParaRPr lang="lt-LT" i="1" dirty="0">
              <a:latin typeface="Bookman Old Style" pitchFamily="18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152401" y="8821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028" y="4306636"/>
            <a:ext cx="1514396" cy="11055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24" y="3516072"/>
            <a:ext cx="1515624" cy="2006601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028" y="2938656"/>
            <a:ext cx="947936" cy="829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1" t="28170" r="6284"/>
          <a:stretch/>
        </p:blipFill>
        <p:spPr bwMode="auto">
          <a:xfrm>
            <a:off x="7308304" y="2607111"/>
            <a:ext cx="1400088" cy="1019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327125" y="1206658"/>
            <a:ext cx="872748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lt-LT" sz="4000" b="1" i="1" dirty="0" smtClean="0">
                <a:solidFill>
                  <a:srgbClr val="FF0000"/>
                </a:solidFill>
                <a:latin typeface="Bookman Old Style" pitchFamily="18" charset="0"/>
                <a:ea typeface="Gill Sans MT"/>
                <a:cs typeface="Times New Roman" pitchFamily="18" charset="0"/>
              </a:rPr>
              <a:t>AŠ NE PEČKUR</a:t>
            </a:r>
            <a:r>
              <a:rPr lang="en-US" sz="4000" b="1" i="1" dirty="0" smtClean="0">
                <a:solidFill>
                  <a:srgbClr val="FF0000"/>
                </a:solidFill>
                <a:latin typeface="Bookman Old Style" pitchFamily="18" charset="0"/>
                <a:ea typeface="Gill Sans MT"/>
                <a:cs typeface="Times New Roman" pitchFamily="18" charset="0"/>
              </a:rPr>
              <a:t>Y</a:t>
            </a:r>
            <a:r>
              <a:rPr lang="lt-LT" sz="4000" b="1" i="1" dirty="0" smtClean="0">
                <a:solidFill>
                  <a:srgbClr val="FF0000"/>
                </a:solidFill>
                <a:latin typeface="Bookman Old Style" pitchFamily="18" charset="0"/>
                <a:ea typeface="Gill Sans MT"/>
                <a:cs typeface="Times New Roman" pitchFamily="18" charset="0"/>
              </a:rPr>
              <a:t>S</a:t>
            </a:r>
            <a:r>
              <a:rPr lang="en-US" sz="4000" b="1" i="1" dirty="0" smtClean="0">
                <a:solidFill>
                  <a:srgbClr val="FF0000"/>
                </a:solidFill>
                <a:latin typeface="Bookman Old Style" pitchFamily="18" charset="0"/>
                <a:ea typeface="Gill Sans MT"/>
                <a:cs typeface="Times New Roman" pitchFamily="18" charset="0"/>
              </a:rPr>
              <a:t>!</a:t>
            </a:r>
            <a:endParaRPr kumimoji="0" lang="lt-LT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/>
          <a:srcRect l="66649" t="14567" r="18335" b="76286"/>
          <a:stretch/>
        </p:blipFill>
        <p:spPr>
          <a:xfrm>
            <a:off x="361963" y="5828345"/>
            <a:ext cx="2269828" cy="7773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947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118</Words>
  <Application>Microsoft Office PowerPoint</Application>
  <PresentationFormat>Экран (4:3)</PresentationFormat>
  <Paragraphs>22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Arial</vt:lpstr>
      <vt:lpstr>Bookman Old Style</vt:lpstr>
      <vt:lpstr>Calibri</vt:lpstr>
      <vt:lpstr>Gill Sans MT</vt:lpstr>
      <vt:lpstr>Times New Roman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19</cp:revision>
  <cp:lastPrinted>2013-04-16T07:03:41Z</cp:lastPrinted>
  <dcterms:created xsi:type="dcterms:W3CDTF">2012-09-18T05:08:50Z</dcterms:created>
  <dcterms:modified xsi:type="dcterms:W3CDTF">2014-04-23T12:58:56Z</dcterms:modified>
</cp:coreProperties>
</file>